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0"/>
  </p:notesMasterIdLst>
  <p:sldIdLst>
    <p:sldId id="257" r:id="rId5"/>
    <p:sldId id="279" r:id="rId6"/>
    <p:sldId id="310" r:id="rId7"/>
    <p:sldId id="304" r:id="rId8"/>
    <p:sldId id="301" r:id="rId9"/>
    <p:sldId id="409" r:id="rId10"/>
    <p:sldId id="303" r:id="rId11"/>
    <p:sldId id="323" r:id="rId12"/>
    <p:sldId id="302" r:id="rId13"/>
    <p:sldId id="316" r:id="rId14"/>
    <p:sldId id="385" r:id="rId15"/>
    <p:sldId id="408" r:id="rId16"/>
    <p:sldId id="425" r:id="rId17"/>
    <p:sldId id="317" r:id="rId18"/>
    <p:sldId id="318" r:id="rId19"/>
    <p:sldId id="328" r:id="rId20"/>
    <p:sldId id="311" r:id="rId21"/>
    <p:sldId id="417" r:id="rId22"/>
    <p:sldId id="305" r:id="rId23"/>
    <p:sldId id="419" r:id="rId24"/>
    <p:sldId id="416" r:id="rId25"/>
    <p:sldId id="410" r:id="rId26"/>
    <p:sldId id="306" r:id="rId27"/>
    <p:sldId id="320" r:id="rId28"/>
    <p:sldId id="412" r:id="rId29"/>
    <p:sldId id="413" r:id="rId30"/>
    <p:sldId id="319" r:id="rId31"/>
    <p:sldId id="415" r:id="rId32"/>
    <p:sldId id="414" r:id="rId33"/>
    <p:sldId id="307" r:id="rId34"/>
    <p:sldId id="418" r:id="rId35"/>
    <p:sldId id="315" r:id="rId36"/>
    <p:sldId id="324" r:id="rId37"/>
    <p:sldId id="308" r:id="rId38"/>
    <p:sldId id="30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777699-7AC0-475A-A3C9-1BC4007AF1E5}" v="18" dt="2022-02-03T17:02:28.6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3" autoAdjust="0"/>
    <p:restoredTop sz="94670" autoAdjust="0"/>
  </p:normalViewPr>
  <p:slideViewPr>
    <p:cSldViewPr snapToGrid="0">
      <p:cViewPr varScale="1">
        <p:scale>
          <a:sx n="104" d="100"/>
          <a:sy n="104" d="100"/>
        </p:scale>
        <p:origin x="738" y="108"/>
      </p:cViewPr>
      <p:guideLst/>
    </p:cSldViewPr>
  </p:slideViewPr>
  <p:outlineViewPr>
    <p:cViewPr>
      <p:scale>
        <a:sx n="33" d="100"/>
        <a:sy n="33" d="100"/>
      </p:scale>
      <p:origin x="0" y="-1126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deh Hakopian" userId="4bed4f86-762f-4097-b927-2639c0cb612a" providerId="ADAL" clId="{8B777699-7AC0-475A-A3C9-1BC4007AF1E5}"/>
    <pc:docChg chg="undo redo custSel addSld delSld modSld sldOrd">
      <pc:chgData name="Tadeh Hakopian" userId="4bed4f86-762f-4097-b927-2639c0cb612a" providerId="ADAL" clId="{8B777699-7AC0-475A-A3C9-1BC4007AF1E5}" dt="2022-02-04T00:06:36.074" v="113" actId="47"/>
      <pc:docMkLst>
        <pc:docMk/>
      </pc:docMkLst>
      <pc:sldChg chg="addSp delSp modSp mod">
        <pc:chgData name="Tadeh Hakopian" userId="4bed4f86-762f-4097-b927-2639c0cb612a" providerId="ADAL" clId="{8B777699-7AC0-475A-A3C9-1BC4007AF1E5}" dt="2022-02-02T22:25:52.410" v="77" actId="1076"/>
        <pc:sldMkLst>
          <pc:docMk/>
          <pc:sldMk cId="1664968080" sldId="257"/>
        </pc:sldMkLst>
        <pc:spChg chg="mod">
          <ac:chgData name="Tadeh Hakopian" userId="4bed4f86-762f-4097-b927-2639c0cb612a" providerId="ADAL" clId="{8B777699-7AC0-475A-A3C9-1BC4007AF1E5}" dt="2022-02-02T22:25:31.431" v="76" actId="1076"/>
          <ac:spMkLst>
            <pc:docMk/>
            <pc:sldMk cId="1664968080" sldId="257"/>
            <ac:spMk id="2" creationId="{3D3DC18D-30A5-47D8-A9CD-AE387C9B6EF7}"/>
          </ac:spMkLst>
        </pc:spChg>
        <pc:spChg chg="mod">
          <ac:chgData name="Tadeh Hakopian" userId="4bed4f86-762f-4097-b927-2639c0cb612a" providerId="ADAL" clId="{8B777699-7AC0-475A-A3C9-1BC4007AF1E5}" dt="2022-02-02T17:26:19.741" v="33" actId="20577"/>
          <ac:spMkLst>
            <pc:docMk/>
            <pc:sldMk cId="1664968080" sldId="257"/>
            <ac:spMk id="3" creationId="{8033A772-20CC-4C4C-BEAE-0068F591F612}"/>
          </ac:spMkLst>
        </pc:spChg>
        <pc:spChg chg="mod">
          <ac:chgData name="Tadeh Hakopian" userId="4bed4f86-762f-4097-b927-2639c0cb612a" providerId="ADAL" clId="{8B777699-7AC0-475A-A3C9-1BC4007AF1E5}" dt="2022-02-02T17:26:49.744" v="43" actId="14100"/>
          <ac:spMkLst>
            <pc:docMk/>
            <pc:sldMk cId="1664968080" sldId="257"/>
            <ac:spMk id="4" creationId="{4C7D4D40-DD3D-4BD4-AF36-CF2D983CDC71}"/>
          </ac:spMkLst>
        </pc:spChg>
        <pc:spChg chg="add del mod">
          <ac:chgData name="Tadeh Hakopian" userId="4bed4f86-762f-4097-b927-2639c0cb612a" providerId="ADAL" clId="{8B777699-7AC0-475A-A3C9-1BC4007AF1E5}" dt="2022-02-02T17:25:34.130" v="14" actId="478"/>
          <ac:spMkLst>
            <pc:docMk/>
            <pc:sldMk cId="1664968080" sldId="257"/>
            <ac:spMk id="6" creationId="{BC7EC1A9-E039-4B85-BFEA-43F7B6AF78FD}"/>
          </ac:spMkLst>
        </pc:spChg>
        <pc:picChg chg="add del mod">
          <ac:chgData name="Tadeh Hakopian" userId="4bed4f86-762f-4097-b927-2639c0cb612a" providerId="ADAL" clId="{8B777699-7AC0-475A-A3C9-1BC4007AF1E5}" dt="2022-02-02T22:24:46.250" v="65" actId="21"/>
          <ac:picMkLst>
            <pc:docMk/>
            <pc:sldMk cId="1664968080" sldId="257"/>
            <ac:picMk id="7" creationId="{E46E0E38-57D0-4A02-B420-3A4F391638A6}"/>
          </ac:picMkLst>
        </pc:picChg>
        <pc:picChg chg="del">
          <ac:chgData name="Tadeh Hakopian" userId="4bed4f86-762f-4097-b927-2639c0cb612a" providerId="ADAL" clId="{8B777699-7AC0-475A-A3C9-1BC4007AF1E5}" dt="2022-02-02T17:29:09.255" v="50" actId="478"/>
          <ac:picMkLst>
            <pc:docMk/>
            <pc:sldMk cId="1664968080" sldId="257"/>
            <ac:picMk id="9" creationId="{9EC4DC0A-AC8D-46E4-B213-6D136768AE91}"/>
          </ac:picMkLst>
        </pc:picChg>
        <pc:picChg chg="add mod">
          <ac:chgData name="Tadeh Hakopian" userId="4bed4f86-762f-4097-b927-2639c0cb612a" providerId="ADAL" clId="{8B777699-7AC0-475A-A3C9-1BC4007AF1E5}" dt="2022-02-02T22:25:52.410" v="77" actId="1076"/>
          <ac:picMkLst>
            <pc:docMk/>
            <pc:sldMk cId="1664968080" sldId="257"/>
            <ac:picMk id="10" creationId="{529824AA-320E-4FE9-AB60-B34946EED30F}"/>
          </ac:picMkLst>
        </pc:picChg>
        <pc:picChg chg="add mod">
          <ac:chgData name="Tadeh Hakopian" userId="4bed4f86-762f-4097-b927-2639c0cb612a" providerId="ADAL" clId="{8B777699-7AC0-475A-A3C9-1BC4007AF1E5}" dt="2022-02-02T17:29:13.863" v="52" actId="14100"/>
          <ac:picMkLst>
            <pc:docMk/>
            <pc:sldMk cId="1664968080" sldId="257"/>
            <ac:picMk id="1026" creationId="{BB3E95EE-11F2-4672-A593-24AA5EC996C9}"/>
          </ac:picMkLst>
        </pc:picChg>
      </pc:sldChg>
      <pc:sldChg chg="modSp">
        <pc:chgData name="Tadeh Hakopian" userId="4bed4f86-762f-4097-b927-2639c0cb612a" providerId="ADAL" clId="{8B777699-7AC0-475A-A3C9-1BC4007AF1E5}" dt="2022-02-03T17:02:28.633" v="96" actId="1076"/>
        <pc:sldMkLst>
          <pc:docMk/>
          <pc:sldMk cId="2822637194" sldId="308"/>
        </pc:sldMkLst>
        <pc:picChg chg="mod">
          <ac:chgData name="Tadeh Hakopian" userId="4bed4f86-762f-4097-b927-2639c0cb612a" providerId="ADAL" clId="{8B777699-7AC0-475A-A3C9-1BC4007AF1E5}" dt="2022-02-03T17:02:28.633" v="96" actId="1076"/>
          <ac:picMkLst>
            <pc:docMk/>
            <pc:sldMk cId="2822637194" sldId="308"/>
            <ac:picMk id="3" creationId="{1B6027BB-3CB3-45AE-AA7E-91E3703B8C52}"/>
          </ac:picMkLst>
        </pc:picChg>
      </pc:sldChg>
      <pc:sldChg chg="addSp delSp modSp mod">
        <pc:chgData name="Tadeh Hakopian" userId="4bed4f86-762f-4097-b927-2639c0cb612a" providerId="ADAL" clId="{8B777699-7AC0-475A-A3C9-1BC4007AF1E5}" dt="2022-02-03T17:02:24.243" v="95" actId="1076"/>
        <pc:sldMkLst>
          <pc:docMk/>
          <pc:sldMk cId="61736288" sldId="309"/>
        </pc:sldMkLst>
        <pc:spChg chg="mod">
          <ac:chgData name="Tadeh Hakopian" userId="4bed4f86-762f-4097-b927-2639c0cb612a" providerId="ADAL" clId="{8B777699-7AC0-475A-A3C9-1BC4007AF1E5}" dt="2022-02-03T17:01:14.019" v="84" actId="1076"/>
          <ac:spMkLst>
            <pc:docMk/>
            <pc:sldMk cId="61736288" sldId="309"/>
            <ac:spMk id="7" creationId="{59477F65-D651-48F9-BD3E-C03F854DBBF1}"/>
          </ac:spMkLst>
        </pc:spChg>
        <pc:spChg chg="add del mod">
          <ac:chgData name="Tadeh Hakopian" userId="4bed4f86-762f-4097-b927-2639c0cb612a" providerId="ADAL" clId="{8B777699-7AC0-475A-A3C9-1BC4007AF1E5}" dt="2022-02-03T17:02:16.385" v="94" actId="1076"/>
          <ac:spMkLst>
            <pc:docMk/>
            <pc:sldMk cId="61736288" sldId="309"/>
            <ac:spMk id="9" creationId="{5EC00937-2622-42BD-9CE7-90741BF595E3}"/>
          </ac:spMkLst>
        </pc:spChg>
        <pc:spChg chg="add mod">
          <ac:chgData name="Tadeh Hakopian" userId="4bed4f86-762f-4097-b927-2639c0cb612a" providerId="ADAL" clId="{8B777699-7AC0-475A-A3C9-1BC4007AF1E5}" dt="2022-02-03T17:02:16.385" v="94" actId="1076"/>
          <ac:spMkLst>
            <pc:docMk/>
            <pc:sldMk cId="61736288" sldId="309"/>
            <ac:spMk id="10" creationId="{AD826518-0D17-4CAE-8B2F-8B952105C5AB}"/>
          </ac:spMkLst>
        </pc:spChg>
        <pc:picChg chg="del">
          <ac:chgData name="Tadeh Hakopian" userId="4bed4f86-762f-4097-b927-2639c0cb612a" providerId="ADAL" clId="{8B777699-7AC0-475A-A3C9-1BC4007AF1E5}" dt="2022-02-02T22:25:01.926" v="67" actId="478"/>
          <ac:picMkLst>
            <pc:docMk/>
            <pc:sldMk cId="61736288" sldId="309"/>
            <ac:picMk id="2" creationId="{6DA452D6-FD50-47AC-A40B-0A338B95C183}"/>
          </ac:picMkLst>
        </pc:picChg>
        <pc:picChg chg="add mod">
          <ac:chgData name="Tadeh Hakopian" userId="4bed4f86-762f-4097-b927-2639c0cb612a" providerId="ADAL" clId="{8B777699-7AC0-475A-A3C9-1BC4007AF1E5}" dt="2022-02-03T17:02:24.243" v="95" actId="1076"/>
          <ac:picMkLst>
            <pc:docMk/>
            <pc:sldMk cId="61736288" sldId="309"/>
            <ac:picMk id="6" creationId="{BB272334-1E45-4FBC-8D71-E3980CFA3C87}"/>
          </ac:picMkLst>
        </pc:picChg>
        <pc:picChg chg="add del mod">
          <ac:chgData name="Tadeh Hakopian" userId="4bed4f86-762f-4097-b927-2639c0cb612a" providerId="ADAL" clId="{8B777699-7AC0-475A-A3C9-1BC4007AF1E5}" dt="2022-02-03T17:02:16.385" v="94" actId="1076"/>
          <ac:picMkLst>
            <pc:docMk/>
            <pc:sldMk cId="61736288" sldId="309"/>
            <ac:picMk id="8" creationId="{A4CF797B-9BB4-4406-9F4D-83AF60793585}"/>
          </ac:picMkLst>
        </pc:picChg>
      </pc:sldChg>
      <pc:sldChg chg="add del">
        <pc:chgData name="Tadeh Hakopian" userId="4bed4f86-762f-4097-b927-2639c0cb612a" providerId="ADAL" clId="{8B777699-7AC0-475A-A3C9-1BC4007AF1E5}" dt="2022-02-04T00:06:06.779" v="100" actId="47"/>
        <pc:sldMkLst>
          <pc:docMk/>
          <pc:sldMk cId="2018411082" sldId="312"/>
        </pc:sldMkLst>
      </pc:sldChg>
      <pc:sldChg chg="add del">
        <pc:chgData name="Tadeh Hakopian" userId="4bed4f86-762f-4097-b927-2639c0cb612a" providerId="ADAL" clId="{8B777699-7AC0-475A-A3C9-1BC4007AF1E5}" dt="2022-02-04T00:06:09.866" v="103" actId="47"/>
        <pc:sldMkLst>
          <pc:docMk/>
          <pc:sldMk cId="811968749" sldId="314"/>
        </pc:sldMkLst>
      </pc:sldChg>
      <pc:sldChg chg="add ord">
        <pc:chgData name="Tadeh Hakopian" userId="4bed4f86-762f-4097-b927-2639c0cb612a" providerId="ADAL" clId="{8B777699-7AC0-475A-A3C9-1BC4007AF1E5}" dt="2022-02-04T00:06:17.657" v="106"/>
        <pc:sldMkLst>
          <pc:docMk/>
          <pc:sldMk cId="1047972739" sldId="315"/>
        </pc:sldMkLst>
      </pc:sldChg>
      <pc:sldChg chg="add ord">
        <pc:chgData name="Tadeh Hakopian" userId="4bed4f86-762f-4097-b927-2639c0cb612a" providerId="ADAL" clId="{8B777699-7AC0-475A-A3C9-1BC4007AF1E5}" dt="2022-02-04T00:05:33.984" v="98"/>
        <pc:sldMkLst>
          <pc:docMk/>
          <pc:sldMk cId="3410706624" sldId="317"/>
        </pc:sldMkLst>
      </pc:sldChg>
      <pc:sldChg chg="add ord">
        <pc:chgData name="Tadeh Hakopian" userId="4bed4f86-762f-4097-b927-2639c0cb612a" providerId="ADAL" clId="{8B777699-7AC0-475A-A3C9-1BC4007AF1E5}" dt="2022-02-04T00:05:33.984" v="98"/>
        <pc:sldMkLst>
          <pc:docMk/>
          <pc:sldMk cId="2710238145" sldId="318"/>
        </pc:sldMkLst>
      </pc:sldChg>
      <pc:sldChg chg="add del">
        <pc:chgData name="Tadeh Hakopian" userId="4bed4f86-762f-4097-b927-2639c0cb612a" providerId="ADAL" clId="{8B777699-7AC0-475A-A3C9-1BC4007AF1E5}" dt="2022-02-04T00:06:21.205" v="107" actId="47"/>
        <pc:sldMkLst>
          <pc:docMk/>
          <pc:sldMk cId="2104625687" sldId="321"/>
        </pc:sldMkLst>
      </pc:sldChg>
      <pc:sldChg chg="add del">
        <pc:chgData name="Tadeh Hakopian" userId="4bed4f86-762f-4097-b927-2639c0cb612a" providerId="ADAL" clId="{8B777699-7AC0-475A-A3C9-1BC4007AF1E5}" dt="2022-02-04T00:06:09.029" v="102" actId="47"/>
        <pc:sldMkLst>
          <pc:docMk/>
          <pc:sldMk cId="2872800400" sldId="322"/>
        </pc:sldMkLst>
      </pc:sldChg>
      <pc:sldChg chg="ord">
        <pc:chgData name="Tadeh Hakopian" userId="4bed4f86-762f-4097-b927-2639c0cb612a" providerId="ADAL" clId="{8B777699-7AC0-475A-A3C9-1BC4007AF1E5}" dt="2022-02-04T00:06:30.656" v="110"/>
        <pc:sldMkLst>
          <pc:docMk/>
          <pc:sldMk cId="2392863877" sldId="324"/>
        </pc:sldMkLst>
      </pc:sldChg>
      <pc:sldChg chg="add ord">
        <pc:chgData name="Tadeh Hakopian" userId="4bed4f86-762f-4097-b927-2639c0cb612a" providerId="ADAL" clId="{8B777699-7AC0-475A-A3C9-1BC4007AF1E5}" dt="2022-02-04T00:05:33.984" v="98"/>
        <pc:sldMkLst>
          <pc:docMk/>
          <pc:sldMk cId="1863997355" sldId="328"/>
        </pc:sldMkLst>
      </pc:sldChg>
      <pc:sldChg chg="add del">
        <pc:chgData name="Tadeh Hakopian" userId="4bed4f86-762f-4097-b927-2639c0cb612a" providerId="ADAL" clId="{8B777699-7AC0-475A-A3C9-1BC4007AF1E5}" dt="2022-02-04T00:06:35.275" v="112" actId="47"/>
        <pc:sldMkLst>
          <pc:docMk/>
          <pc:sldMk cId="110772020" sldId="329"/>
        </pc:sldMkLst>
      </pc:sldChg>
      <pc:sldChg chg="add del">
        <pc:chgData name="Tadeh Hakopian" userId="4bed4f86-762f-4097-b927-2639c0cb612a" providerId="ADAL" clId="{8B777699-7AC0-475A-A3C9-1BC4007AF1E5}" dt="2022-02-04T00:06:07.822" v="101" actId="47"/>
        <pc:sldMkLst>
          <pc:docMk/>
          <pc:sldMk cId="3239815135" sldId="331"/>
        </pc:sldMkLst>
      </pc:sldChg>
      <pc:sldChg chg="delSp add del mod">
        <pc:chgData name="Tadeh Hakopian" userId="4bed4f86-762f-4097-b927-2639c0cb612a" providerId="ADAL" clId="{8B777699-7AC0-475A-A3C9-1BC4007AF1E5}" dt="2022-02-04T00:06:36.074" v="113" actId="47"/>
        <pc:sldMkLst>
          <pc:docMk/>
          <pc:sldMk cId="2600011672" sldId="420"/>
        </pc:sldMkLst>
        <pc:picChg chg="del">
          <ac:chgData name="Tadeh Hakopian" userId="4bed4f86-762f-4097-b927-2639c0cb612a" providerId="ADAL" clId="{8B777699-7AC0-475A-A3C9-1BC4007AF1E5}" dt="2022-02-03T01:44:41.825" v="79" actId="478"/>
          <ac:picMkLst>
            <pc:docMk/>
            <pc:sldMk cId="2600011672" sldId="420"/>
            <ac:picMk id="6" creationId="{BB272334-1E45-4FBC-8D71-E3980CFA3C87}"/>
          </ac:picMkLst>
        </pc:picChg>
      </pc:sldChg>
      <pc:sldChg chg="add del">
        <pc:chgData name="Tadeh Hakopian" userId="4bed4f86-762f-4097-b927-2639c0cb612a" providerId="ADAL" clId="{8B777699-7AC0-475A-A3C9-1BC4007AF1E5}" dt="2022-02-04T00:06:34.527" v="111" actId="47"/>
        <pc:sldMkLst>
          <pc:docMk/>
          <pc:sldMk cId="1812046763" sldId="421"/>
        </pc:sldMkLst>
      </pc:sldChg>
      <pc:sldChg chg="add del">
        <pc:chgData name="Tadeh Hakopian" userId="4bed4f86-762f-4097-b927-2639c0cb612a" providerId="ADAL" clId="{8B777699-7AC0-475A-A3C9-1BC4007AF1E5}" dt="2022-02-04T00:06:10.738" v="104" actId="47"/>
        <pc:sldMkLst>
          <pc:docMk/>
          <pc:sldMk cId="3590880187" sldId="422"/>
        </pc:sldMkLst>
      </pc:sldChg>
      <pc:sldChg chg="add del">
        <pc:chgData name="Tadeh Hakopian" userId="4bed4f86-762f-4097-b927-2639c0cb612a" providerId="ADAL" clId="{8B777699-7AC0-475A-A3C9-1BC4007AF1E5}" dt="2022-02-04T00:06:22.080" v="108" actId="47"/>
        <pc:sldMkLst>
          <pc:docMk/>
          <pc:sldMk cId="4288637140" sldId="423"/>
        </pc:sldMkLst>
      </pc:sldChg>
      <pc:sldChg chg="add del">
        <pc:chgData name="Tadeh Hakopian" userId="4bed4f86-762f-4097-b927-2639c0cb612a" providerId="ADAL" clId="{8B777699-7AC0-475A-A3C9-1BC4007AF1E5}" dt="2022-02-04T00:06:05.087" v="99" actId="47"/>
        <pc:sldMkLst>
          <pc:docMk/>
          <pc:sldMk cId="3283815308" sldId="424"/>
        </pc:sldMkLst>
      </pc:sldChg>
      <pc:sldChg chg="add ord">
        <pc:chgData name="Tadeh Hakopian" userId="4bed4f86-762f-4097-b927-2639c0cb612a" providerId="ADAL" clId="{8B777699-7AC0-475A-A3C9-1BC4007AF1E5}" dt="2022-02-04T00:05:33.984" v="98"/>
        <pc:sldMkLst>
          <pc:docMk/>
          <pc:sldMk cId="1734359475" sldId="42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2DC001-0516-4B07-82C8-4BD961685F2C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219403-DE78-4289-8BA6-D316D2CFC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407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6FD37-D8D1-4324-B7E2-97679142D05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780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1F220-BF90-4331-BA17-32E3CA8D14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FC6D1C-C3A6-4612-83B4-F3DB69B8F7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EFD62-E890-43E5-9115-A49CBF829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0A41-F3A4-4C4F-AC89-9615770A7E8E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869F7-FAF6-46B5-B235-FBF9DD3C0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47A44-D8D1-41EA-9180-CC0023F6B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F12F6-3034-46B0-A62B-E93A25313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937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48A07-2D6D-4C55-8774-1B5257687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66E403-C6AB-4933-883E-5C89AAA0BA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7DACF-F93C-427F-B238-843FC1DA2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0A41-F3A4-4C4F-AC89-9615770A7E8E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4A81F-225B-4237-9F40-57A984C2C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CC21E-7ACB-44F1-BAF0-B223937E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F12F6-3034-46B0-A62B-E93A25313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576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C54BEC-1AA6-4A8D-AD46-E09B6E2B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6EAE46-3793-453C-9783-3E6E4F2D8F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0BC02-82E9-4C64-B0B0-7C64AB667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0A41-F3A4-4C4F-AC89-9615770A7E8E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BAE75-C748-4F4F-B2D3-3CA1A0387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06B15-C0DA-4C21-8989-069B26116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F12F6-3034-46B0-A62B-E93A25313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715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2C1A4-9016-4ABE-9AA0-8E7C0106D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1A102-07FF-4855-B693-D5D9EDC81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CA77E-750F-461E-9C53-A76E06F5B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0A41-F3A4-4C4F-AC89-9615770A7E8E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02411-D931-4D76-9865-ABE44DAA6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E0382-B0E0-4586-8E9F-4B7ADAA8F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F12F6-3034-46B0-A62B-E93A25313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063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4B6A3-8650-4B56-A67E-8ECFD8451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9DCDE-FCBC-4A13-9F2B-3E8C1CECD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4BB29-10DA-4348-AADF-7CBE10A96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0A41-F3A4-4C4F-AC89-9615770A7E8E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8D5FE-1F34-462D-B8C9-AD5CF6B15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D5648-5059-4DFD-AF40-5AB3FC7CE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F12F6-3034-46B0-A62B-E93A25313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140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0BEBD-FBE8-486D-8D8E-26519C678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39CE7-7E74-4C87-9C84-90B7099344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F403A2-058B-4FC2-845A-6AC214002D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498A39-3180-4DBA-B94A-6F77F5D6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0A41-F3A4-4C4F-AC89-9615770A7E8E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48DE07-91AB-45D2-ACC6-AC60FE41A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E9F096-FADB-437B-B644-DF64932B2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F12F6-3034-46B0-A62B-E93A25313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3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A26E9-94C1-41C8-A1F3-9AF999950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3E34C8-CACD-477E-8699-768A222DB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2D78C9-D889-4947-8D71-9D12F13F8D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26CAC0-01D2-489F-A01A-351D3ECD43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9E4329-D1ED-4E50-A5CB-85698225EF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747154-44A6-4D43-A644-527C6C2A9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0A41-F3A4-4C4F-AC89-9615770A7E8E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0DA97C-97B1-48F6-A871-263EF3858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257FF1-B5FE-4C27-817B-09ADC9EB9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F12F6-3034-46B0-A62B-E93A25313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919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82F4F-BAA6-4B2B-9A0A-DEF133A3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F58F78-1A51-438A-8A2F-44E779432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0A41-F3A4-4C4F-AC89-9615770A7E8E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8D4E2D-BB29-4ED1-A704-6E6BBE4EB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133EB-5B42-445C-BD52-90B9B03D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F12F6-3034-46B0-A62B-E93A25313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503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419E6A-14E8-49EA-96C4-253651DE8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0A41-F3A4-4C4F-AC89-9615770A7E8E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39EA9-F18F-4A63-9F6A-4EBD3413F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FB913D-3606-44C6-B3BC-98B145F01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F12F6-3034-46B0-A62B-E93A25313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79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82385-C65A-4DB7-AC36-037369913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72E23-69D9-4BC8-AFDD-03B665FC9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6AFD23-589C-4EF1-B3A2-10F8FADF5B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0F503B-4406-44AC-8E76-1C0E991F2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0A41-F3A4-4C4F-AC89-9615770A7E8E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27012-71E6-4271-BB92-9151E00AC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DB6A5-3E07-4873-8912-A404C204F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F12F6-3034-46B0-A62B-E93A25313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62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BCE96-41CC-4ACC-BA06-B560267C1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2FC51F-5DC0-4AA3-9EAB-B7418AFE0C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669726-FBCB-4E96-A25C-E5E43EC52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B8D11B-84AA-459D-8CD8-9DD88B887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0A41-F3A4-4C4F-AC89-9615770A7E8E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48D3B4-34DA-4793-8A79-998B10977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C4AA98-7916-42A5-A711-93D52004E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F12F6-3034-46B0-A62B-E93A25313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40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58BAB-A23A-4968-B223-3B9602066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E41AA3-E91B-4B1C-AAFD-E52072EF10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C2588-0F38-46DC-9CF9-5F805AA82D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760A41-F3A4-4C4F-AC89-9615770A7E8E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DAFBE-99DF-41F6-A671-31B500826B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A9891-854F-40BE-A110-1D3449D186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F12F6-3034-46B0-A62B-E93A25313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437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3.jpe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otion.so/pyRevit-bd907d6292ed4ce997c46e84b6ef67a0" TargetMode="External"/><Relationship Id="rId3" Type="http://schemas.openxmlformats.org/officeDocument/2006/relationships/hyperlink" Target="https://primer.dynamobim.org/10_Custom-Nodes/10-4_Python.html" TargetMode="External"/><Relationship Id="rId7" Type="http://schemas.openxmlformats.org/officeDocument/2006/relationships/hyperlink" Target="https://www.revitapidocs.com/" TargetMode="External"/><Relationship Id="rId2" Type="http://schemas.openxmlformats.org/officeDocument/2006/relationships/hyperlink" Target="https://www.patternlanguag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vitpythonwrapper.readthedocs.io/en/latest/" TargetMode="External"/><Relationship Id="rId11" Type="http://schemas.openxmlformats.org/officeDocument/2006/relationships/hyperlink" Target="https://www.ladybug.tools/" TargetMode="External"/><Relationship Id="rId5" Type="http://schemas.openxmlformats.org/officeDocument/2006/relationships/hyperlink" Target="https://github.com/architecture-building-systems/revitpythonshell" TargetMode="External"/><Relationship Id="rId10" Type="http://schemas.openxmlformats.org/officeDocument/2006/relationships/hyperlink" Target="http://ifcopenshell.org/" TargetMode="External"/><Relationship Id="rId4" Type="http://schemas.openxmlformats.org/officeDocument/2006/relationships/hyperlink" Target="https://developer.rhino3d.com/guides/rhinopython/your-first-python-script-in-grasshopper/" TargetMode="External"/><Relationship Id="rId9" Type="http://schemas.openxmlformats.org/officeDocument/2006/relationships/hyperlink" Target="https://blenderbim.org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mailto:thakopian@gmail.com" TargetMode="External"/><Relationship Id="rId3" Type="http://schemas.openxmlformats.org/officeDocument/2006/relationships/image" Target="../media/image52.png"/><Relationship Id="rId7" Type="http://schemas.openxmlformats.org/officeDocument/2006/relationships/hyperlink" Target="https://github.com/thakopia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thakopian/" TargetMode="External"/><Relationship Id="rId5" Type="http://schemas.openxmlformats.org/officeDocument/2006/relationships/hyperlink" Target="https://twitter.com/tadeh_hakopian" TargetMode="Externa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DC18D-30A5-47D8-A9CD-AE387C9B6E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7163" y="442083"/>
            <a:ext cx="8857673" cy="3067879"/>
          </a:xfrm>
        </p:spPr>
        <p:txBody>
          <a:bodyPr>
            <a:normAutofit/>
          </a:bodyPr>
          <a:lstStyle/>
          <a:p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Programming Your Way Up A Skyscraper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33A772-20CC-4C4C-BEAE-0068F591F6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54445"/>
            <a:ext cx="9144000" cy="1655762"/>
          </a:xfrm>
        </p:spPr>
        <p:txBody>
          <a:bodyPr/>
          <a:lstStyle/>
          <a:p>
            <a:r>
              <a:rPr lang="en-US" dirty="0"/>
              <a:t>PYCASCADES 2022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7D4D40-DD3D-4BD4-AF36-CF2D983CDC71}"/>
              </a:ext>
            </a:extLst>
          </p:cNvPr>
          <p:cNvSpPr txBox="1">
            <a:spLocks/>
          </p:cNvSpPr>
          <p:nvPr/>
        </p:nvSpPr>
        <p:spPr>
          <a:xfrm>
            <a:off x="3586787" y="3509962"/>
            <a:ext cx="5018426" cy="883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+mj-lt"/>
                <a:cs typeface="Arial" panose="020B0604020202020204" pitchFamily="34" charset="0"/>
              </a:rPr>
              <a:t>Python in the Built World</a:t>
            </a:r>
          </a:p>
          <a:p>
            <a:endParaRPr lang="en-US" sz="36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026" name="Picture 2" descr="PyCascades (@pycascades) / Twitter">
            <a:extLst>
              <a:ext uri="{FF2B5EF4-FFF2-40B4-BE49-F238E27FC236}">
                <a16:creationId xmlns:a16="http://schemas.microsoft.com/office/drawing/2014/main" id="{BB3E95EE-11F2-4672-A593-24AA5EC99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690" y="4767943"/>
            <a:ext cx="3313309" cy="184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python">
            <a:extLst>
              <a:ext uri="{FF2B5EF4-FFF2-40B4-BE49-F238E27FC236}">
                <a16:creationId xmlns:a16="http://schemas.microsoft.com/office/drawing/2014/main" id="{529824AA-320E-4FE9-AB60-B34946EED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23" y="4959351"/>
            <a:ext cx="1655762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4968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8AF08A-244B-443E-8536-E3F51EE5D0B0}"/>
              </a:ext>
            </a:extLst>
          </p:cNvPr>
          <p:cNvSpPr txBox="1"/>
          <p:nvPr/>
        </p:nvSpPr>
        <p:spPr>
          <a:xfrm>
            <a:off x="248265" y="112991"/>
            <a:ext cx="746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DYNAMO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2087E04-D5F8-4F21-A6B7-D14342B2F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04959"/>
            <a:ext cx="5069778" cy="4667022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Connect a series of nodes together into a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dataflow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to make unconventional content for Revit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Expands the possibilities of designing in a rigid BIM format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Can automate the creation of modeling and documentation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1BE97D-2F0C-47C9-8051-3C65C0364AC4}"/>
              </a:ext>
            </a:extLst>
          </p:cNvPr>
          <p:cNvSpPr txBox="1"/>
          <p:nvPr/>
        </p:nvSpPr>
        <p:spPr>
          <a:xfrm>
            <a:off x="6030110" y="6594617"/>
            <a:ext cx="6098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https://primer.dynamobim.org/04_The-Building-Blocks-of-Programs/4-5_color.html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963F979-BECB-4818-9F6C-D5089E289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972" y="3224814"/>
            <a:ext cx="5128842" cy="314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ED3C908-186B-452E-80E8-F0956730F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973" y="178999"/>
            <a:ext cx="5128841" cy="314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578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36F7C-45CA-42E0-99E8-F544ACBDC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14" y="129994"/>
            <a:ext cx="10515600" cy="261892"/>
          </a:xfrm>
        </p:spPr>
        <p:txBody>
          <a:bodyPr anchor="t">
            <a:noAutofit/>
          </a:bodyPr>
          <a:lstStyle/>
          <a:p>
            <a:r>
              <a:rPr lang="en-US" sz="1600" b="1" dirty="0"/>
              <a:t>DYNAMO SCRIPT AUTOMATION</a:t>
            </a:r>
            <a:br>
              <a:rPr lang="en-US" sz="1600" b="1" dirty="0"/>
            </a:br>
            <a:endParaRPr lang="en-US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4FF4E0-14FE-4BA2-87E5-7890BBC6F2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91" b="2120"/>
          <a:stretch/>
        </p:blipFill>
        <p:spPr>
          <a:xfrm>
            <a:off x="0" y="838641"/>
            <a:ext cx="3768436" cy="60025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C86AE9-8928-4EE7-BB14-A2C598CC47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2678" r="21137" b="7171"/>
          <a:stretch/>
        </p:blipFill>
        <p:spPr>
          <a:xfrm>
            <a:off x="3768436" y="2229399"/>
            <a:ext cx="5831112" cy="43020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B34E05-B974-47B6-87C9-A82828742B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61" t="22678" b="14432"/>
          <a:stretch/>
        </p:blipFill>
        <p:spPr>
          <a:xfrm>
            <a:off x="9567390" y="2229399"/>
            <a:ext cx="2613891" cy="3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36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36F7C-45CA-42E0-99E8-F544ACBDC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14" y="129994"/>
            <a:ext cx="10515600" cy="261892"/>
          </a:xfrm>
        </p:spPr>
        <p:txBody>
          <a:bodyPr anchor="t">
            <a:noAutofit/>
          </a:bodyPr>
          <a:lstStyle/>
          <a:p>
            <a:r>
              <a:rPr lang="en-US" sz="1600" b="1" dirty="0"/>
              <a:t>SCRIPTS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140903-2FB2-4955-8EEC-ACE05C32D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060" y="1500641"/>
            <a:ext cx="3553321" cy="51156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1ADC3B-F4D0-4302-A450-BE6D317EB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597" y="391886"/>
            <a:ext cx="2650754" cy="638666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66E107-31EA-4767-A666-9282F689A755}"/>
              </a:ext>
            </a:extLst>
          </p:cNvPr>
          <p:cNvCxnSpPr/>
          <p:nvPr/>
        </p:nvCxnSpPr>
        <p:spPr>
          <a:xfrm>
            <a:off x="5016520" y="4260916"/>
            <a:ext cx="1921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77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8AF08A-244B-443E-8536-E3F51EE5D0B0}"/>
              </a:ext>
            </a:extLst>
          </p:cNvPr>
          <p:cNvSpPr txBox="1"/>
          <p:nvPr/>
        </p:nvSpPr>
        <p:spPr>
          <a:xfrm>
            <a:off x="248265" y="112991"/>
            <a:ext cx="746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3D MODELING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7BE241A6-B2A1-4057-A395-C550CE0B3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312" y="921657"/>
            <a:ext cx="8246373" cy="501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359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8AF08A-244B-443E-8536-E3F51EE5D0B0}"/>
              </a:ext>
            </a:extLst>
          </p:cNvPr>
          <p:cNvSpPr txBox="1"/>
          <p:nvPr/>
        </p:nvSpPr>
        <p:spPr>
          <a:xfrm>
            <a:off x="248265" y="112991"/>
            <a:ext cx="746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DYNAMO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A7AA90-8527-40F1-9469-1470F0D01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987" y="1918749"/>
            <a:ext cx="3770218" cy="302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E2B50B-FFBC-472C-A6DA-0CEFB9425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805" y="1777180"/>
            <a:ext cx="3425996" cy="330363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E69288E-2B3F-43A0-8F50-772F1AB2A464}"/>
              </a:ext>
            </a:extLst>
          </p:cNvPr>
          <p:cNvCxnSpPr/>
          <p:nvPr/>
        </p:nvCxnSpPr>
        <p:spPr>
          <a:xfrm>
            <a:off x="5159477" y="3429000"/>
            <a:ext cx="18730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6" descr="Image result for python">
            <a:extLst>
              <a:ext uri="{FF2B5EF4-FFF2-40B4-BE49-F238E27FC236}">
                <a16:creationId xmlns:a16="http://schemas.microsoft.com/office/drawing/2014/main" id="{E961889A-49B9-428F-AACC-F85F52707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02" y="5254415"/>
            <a:ext cx="1121260" cy="112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706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8AF08A-244B-443E-8536-E3F51EE5D0B0}"/>
              </a:ext>
            </a:extLst>
          </p:cNvPr>
          <p:cNvSpPr txBox="1"/>
          <p:nvPr/>
        </p:nvSpPr>
        <p:spPr>
          <a:xfrm>
            <a:off x="248265" y="112991"/>
            <a:ext cx="746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DYNAMO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99B760C-F220-4137-A3F9-004ADCB4C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245" y="892353"/>
            <a:ext cx="9817510" cy="536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238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8AF08A-244B-443E-8536-E3F51EE5D0B0}"/>
              </a:ext>
            </a:extLst>
          </p:cNvPr>
          <p:cNvSpPr txBox="1"/>
          <p:nvPr/>
        </p:nvSpPr>
        <p:spPr>
          <a:xfrm>
            <a:off x="248265" y="112991"/>
            <a:ext cx="746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DYNAMO</a:t>
            </a:r>
          </a:p>
        </p:txBody>
      </p:sp>
      <p:pic>
        <p:nvPicPr>
          <p:cNvPr id="20482" name="Picture 2" descr="Dynamo Tutorials Part V: Scheduling Parametric Models - YouTube">
            <a:extLst>
              <a:ext uri="{FF2B5EF4-FFF2-40B4-BE49-F238E27FC236}">
                <a16:creationId xmlns:a16="http://schemas.microsoft.com/office/drawing/2014/main" id="{C4FF0A41-29A5-4CEB-A70D-1A7520547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600075"/>
            <a:ext cx="10058400" cy="56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3997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8AF08A-244B-443E-8536-E3F51EE5D0B0}"/>
              </a:ext>
            </a:extLst>
          </p:cNvPr>
          <p:cNvSpPr txBox="1"/>
          <p:nvPr/>
        </p:nvSpPr>
        <p:spPr>
          <a:xfrm>
            <a:off x="248265" y="112991"/>
            <a:ext cx="746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DYNAMO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2087E04-D5F8-4F21-A6B7-D14342B2F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53" y="1253331"/>
            <a:ext cx="5069778" cy="4667022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Nodes in Dynamo allow for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scripting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Uses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IronPython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for the compiler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D7F735-8EFD-4F8C-B763-4F6706FBD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899" y="3519055"/>
            <a:ext cx="6408082" cy="26700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1A1390-9DF5-4CA7-A683-216801613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1584" y="759473"/>
            <a:ext cx="2400300" cy="16764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837655-3940-4845-B94C-80ABA11257AE}"/>
              </a:ext>
            </a:extLst>
          </p:cNvPr>
          <p:cNvCxnSpPr/>
          <p:nvPr/>
        </p:nvCxnSpPr>
        <p:spPr>
          <a:xfrm>
            <a:off x="8898813" y="2499360"/>
            <a:ext cx="0" cy="714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224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8AF08A-244B-443E-8536-E3F51EE5D0B0}"/>
              </a:ext>
            </a:extLst>
          </p:cNvPr>
          <p:cNvSpPr txBox="1"/>
          <p:nvPr/>
        </p:nvSpPr>
        <p:spPr>
          <a:xfrm>
            <a:off x="248265" y="112991"/>
            <a:ext cx="746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DYNAMO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2087E04-D5F8-4F21-A6B7-D14342B2F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53" y="1253331"/>
            <a:ext cx="5069778" cy="4667022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Makes it easier to modify the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design beyond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what you can do with the default nodes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71F3AA-2BD8-4E6E-9A9F-B587B0DD0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9659" y="2033636"/>
            <a:ext cx="3181350" cy="46577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AD9396-B901-4FEF-89FC-C52AF48CC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37" y="2475473"/>
            <a:ext cx="4152900" cy="401002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86302DD-BF0F-4F96-968B-696139F8A64B}"/>
              </a:ext>
            </a:extLst>
          </p:cNvPr>
          <p:cNvCxnSpPr/>
          <p:nvPr/>
        </p:nvCxnSpPr>
        <p:spPr>
          <a:xfrm>
            <a:off x="5380505" y="4260916"/>
            <a:ext cx="1921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226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8AF08A-244B-443E-8536-E3F51EE5D0B0}"/>
              </a:ext>
            </a:extLst>
          </p:cNvPr>
          <p:cNvSpPr txBox="1"/>
          <p:nvPr/>
        </p:nvSpPr>
        <p:spPr>
          <a:xfrm>
            <a:off x="248265" y="112991"/>
            <a:ext cx="746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ABOUT DRAWINGS?</a:t>
            </a:r>
          </a:p>
        </p:txBody>
      </p:sp>
      <p:pic>
        <p:nvPicPr>
          <p:cNvPr id="1026" name="Picture 2" descr="Crayon drawing house | Crayon drawing a house — Stock Vector © meshaq2000  #11660657">
            <a:extLst>
              <a:ext uri="{FF2B5EF4-FFF2-40B4-BE49-F238E27FC236}">
                <a16:creationId xmlns:a16="http://schemas.microsoft.com/office/drawing/2014/main" id="{858A1EFE-9DF4-42F8-9192-B1C7C70CAC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2615"/>
          <a:stretch/>
        </p:blipFill>
        <p:spPr bwMode="auto">
          <a:xfrm>
            <a:off x="4185872" y="758548"/>
            <a:ext cx="4129453" cy="50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630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994B0-916D-4610-BC18-91CE8FACD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1623" y="1886705"/>
            <a:ext cx="5018426" cy="4124159"/>
          </a:xfrm>
        </p:spPr>
        <p:txBody>
          <a:bodyPr>
            <a:normAutofit/>
          </a:bodyPr>
          <a:lstStyle/>
          <a:p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Tadeh Hakopian</a:t>
            </a:r>
          </a:p>
          <a:p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(Todd-A) (Ha-co-pea-on)</a:t>
            </a:r>
          </a:p>
          <a:p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Design Technologist and Developer </a:t>
            </a:r>
          </a:p>
          <a:p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Background in Architecture</a:t>
            </a:r>
          </a:p>
          <a:p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Experience in Architecture, Engineering and Construction disciplines with BIM and VDC workflows</a:t>
            </a:r>
          </a:p>
          <a:p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Course Author and Speaker for BIM, Dynamo and Coding content</a:t>
            </a:r>
          </a:p>
          <a:p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8AF08A-244B-443E-8536-E3F51EE5D0B0}"/>
              </a:ext>
            </a:extLst>
          </p:cNvPr>
          <p:cNvSpPr txBox="1"/>
          <p:nvPr/>
        </p:nvSpPr>
        <p:spPr>
          <a:xfrm>
            <a:off x="248265" y="112991"/>
            <a:ext cx="746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ABOUT ME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CA6D5F-456D-494A-9574-303A52AC1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760" y="183801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837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8AF08A-244B-443E-8536-E3F51EE5D0B0}"/>
              </a:ext>
            </a:extLst>
          </p:cNvPr>
          <p:cNvSpPr txBox="1"/>
          <p:nvPr/>
        </p:nvSpPr>
        <p:spPr>
          <a:xfrm>
            <a:off x="248265" y="112991"/>
            <a:ext cx="746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PYREVIT OPEN SOURCE PLUGIN DEVELOPMENT FOR REVIT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2087E04-D5F8-4F21-A6B7-D14342B2F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53" y="1253331"/>
            <a:ext cx="5069778" cy="4667022"/>
          </a:xfrm>
        </p:spPr>
        <p:txBody>
          <a:bodyPr>
            <a:normAutofit/>
          </a:bodyPr>
          <a:lstStyle/>
          <a:p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pyRevit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is a Rapid Application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Prototyping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(RAD) environment for Autodesk Revit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Open source project for creating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custom add ins for Revit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Created so you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don’t need to know any C#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to create add ins to Revit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Big un-blocker for people of non-CS backgrounds in Architecture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Possible due to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IronPython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RPS and RPW projects from other contributors</a:t>
            </a:r>
          </a:p>
        </p:txBody>
      </p:sp>
      <p:pic>
        <p:nvPicPr>
          <p:cNvPr id="1028" name="Picture 4" descr="https://www.notion.so/image/https%3A%2F%2Fs3-us-west-2.amazonaws.com%2Fsecure.notion-static.com%2Faccf2e06-f2cb-44c3-80c3-b4f87f16c768%2Fpyrevit.png?table=block&amp;id=bd907d62-92ed-4ce9-97c4-6e84b6ef67a0&amp;width=250&amp;userId=&amp;cache=v2">
            <a:extLst>
              <a:ext uri="{FF2B5EF4-FFF2-40B4-BE49-F238E27FC236}">
                <a16:creationId xmlns:a16="http://schemas.microsoft.com/office/drawing/2014/main" id="{60F293E1-0D66-4BC1-8B44-29E1F50FA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191" y="1090455"/>
            <a:ext cx="3918848" cy="391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240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8AF08A-244B-443E-8536-E3F51EE5D0B0}"/>
              </a:ext>
            </a:extLst>
          </p:cNvPr>
          <p:cNvSpPr txBox="1"/>
          <p:nvPr/>
        </p:nvSpPr>
        <p:spPr>
          <a:xfrm>
            <a:off x="248265" y="112991"/>
            <a:ext cx="746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PYREVIT OPEN SOURCE PLUGIN DEVELOPMENT FOR REVIT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2087E04-D5F8-4F21-A6B7-D14342B2F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53" y="1253331"/>
            <a:ext cx="5069778" cy="4667022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Create your own tools without using the software SDK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Uses Revit Python Wrapper (with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IronPython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) to use Python in a C++ runtime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90% of the work of Architects is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so this made a big impact in productivity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1B2A2-1FF4-4167-B8B1-6626A5037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009" y="3319386"/>
            <a:ext cx="9726382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35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8AF08A-244B-443E-8536-E3F51EE5D0B0}"/>
              </a:ext>
            </a:extLst>
          </p:cNvPr>
          <p:cNvSpPr txBox="1"/>
          <p:nvPr/>
        </p:nvSpPr>
        <p:spPr>
          <a:xfrm>
            <a:off x="248265" y="112991"/>
            <a:ext cx="746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PYREVIT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07D05B-B59D-479A-9E69-9B4DD9D91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8" y="2531920"/>
            <a:ext cx="4051582" cy="36786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B8B044-3D5C-4491-8C29-AFE4D65EB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279" y="2531920"/>
            <a:ext cx="2988888" cy="3678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1B4A63-031E-46AB-8932-E4E2080D8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765" y="2627327"/>
            <a:ext cx="3119854" cy="265943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9CDDFD-C46E-47D0-9E59-1803E24C074A}"/>
              </a:ext>
            </a:extLst>
          </p:cNvPr>
          <p:cNvSpPr txBox="1">
            <a:spLocks/>
          </p:cNvSpPr>
          <p:nvPr/>
        </p:nvSpPr>
        <p:spPr>
          <a:xfrm>
            <a:off x="82612" y="1011947"/>
            <a:ext cx="3837038" cy="1243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API calls in C# requires SDK kit to run in .NET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7A438B-4940-4FA4-B5CB-BADF5F83C7BD}"/>
              </a:ext>
            </a:extLst>
          </p:cNvPr>
          <p:cNvSpPr txBox="1">
            <a:spLocks/>
          </p:cNvSpPr>
          <p:nvPr/>
        </p:nvSpPr>
        <p:spPr>
          <a:xfrm>
            <a:off x="4122440" y="1011946"/>
            <a:ext cx="3837038" cy="12431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PyRevit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takes the calls and can write them in Python code to create custom applications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2B772CE-BCF6-4139-8B8D-B2E2BF14269E}"/>
              </a:ext>
            </a:extLst>
          </p:cNvPr>
          <p:cNvSpPr txBox="1">
            <a:spLocks/>
          </p:cNvSpPr>
          <p:nvPr/>
        </p:nvSpPr>
        <p:spPr>
          <a:xfrm>
            <a:off x="8285173" y="1011946"/>
            <a:ext cx="3837038" cy="1167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Allows for editing in the Revit model environment based on custom tools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103C61F-EBA7-4783-8BD8-B4B124C7A547}"/>
              </a:ext>
            </a:extLst>
          </p:cNvPr>
          <p:cNvCxnSpPr>
            <a:cxnSpLocks/>
          </p:cNvCxnSpPr>
          <p:nvPr/>
        </p:nvCxnSpPr>
        <p:spPr>
          <a:xfrm>
            <a:off x="4297429" y="4260916"/>
            <a:ext cx="469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722DA66-7DED-4FB3-9686-82E8A0C9170F}"/>
              </a:ext>
            </a:extLst>
          </p:cNvPr>
          <p:cNvCxnSpPr>
            <a:cxnSpLocks/>
          </p:cNvCxnSpPr>
          <p:nvPr/>
        </p:nvCxnSpPr>
        <p:spPr>
          <a:xfrm>
            <a:off x="7959478" y="4260916"/>
            <a:ext cx="469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409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8AF08A-244B-443E-8536-E3F51EE5D0B0}"/>
              </a:ext>
            </a:extLst>
          </p:cNvPr>
          <p:cNvSpPr txBox="1"/>
          <p:nvPr/>
        </p:nvSpPr>
        <p:spPr>
          <a:xfrm>
            <a:off x="248265" y="112991"/>
            <a:ext cx="746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BLENDER 3D IN ARCHITECTURE DESIGN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2087E04-D5F8-4F21-A6B7-D14342B2F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53" y="1253331"/>
            <a:ext cx="5069778" cy="4667022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Blender is gaining a lot of ground with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designers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Blender itself is written in Python, C and C++ code with add-ons written in Python being increasingly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supported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6" name="Picture 6" descr="Blender 3D modeling software | FREE | 3d software free, Blender, Software">
            <a:extLst>
              <a:ext uri="{FF2B5EF4-FFF2-40B4-BE49-F238E27FC236}">
                <a16:creationId xmlns:a16="http://schemas.microsoft.com/office/drawing/2014/main" id="{0D6E8F01-F216-4AEF-B191-C641F6733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556" y="559435"/>
            <a:ext cx="3376047" cy="337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for post">
            <a:extLst>
              <a:ext uri="{FF2B5EF4-FFF2-40B4-BE49-F238E27FC236}">
                <a16:creationId xmlns:a16="http://schemas.microsoft.com/office/drawing/2014/main" id="{80540520-BCEE-4DD3-AB37-76CFEE1B9ED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556" y="3935482"/>
            <a:ext cx="36576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575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8AF08A-244B-443E-8536-E3F51EE5D0B0}"/>
              </a:ext>
            </a:extLst>
          </p:cNvPr>
          <p:cNvSpPr txBox="1"/>
          <p:nvPr/>
        </p:nvSpPr>
        <p:spPr>
          <a:xfrm>
            <a:off x="248265" y="112991"/>
            <a:ext cx="746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BLENDER BIM BRIDGING THE GAP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2087E04-D5F8-4F21-A6B7-D14342B2F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53" y="1253331"/>
            <a:ext cx="5069778" cy="4667022"/>
          </a:xfrm>
        </p:spPr>
        <p:txBody>
          <a:bodyPr>
            <a:normAutofit/>
          </a:bodyPr>
          <a:lstStyle/>
          <a:p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BlenderBIM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makes the Blender geometry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writeable to a BIM format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for parametric element modeling 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Add on allows data with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IFC file format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which is interchangeable with many BIM software like Revit or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Archicad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Provides a future where designers can use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open source tools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outside of enterprise suites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0E7E159-809C-44C6-B591-119367A10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5882" y="813251"/>
            <a:ext cx="5766116" cy="10345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F276714-42A6-4F79-A0FC-FABF0AF4F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045" y="1855510"/>
            <a:ext cx="5618281" cy="154001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37EBB5D-0FB3-442A-AC8B-A5C98BB86035}"/>
              </a:ext>
            </a:extLst>
          </p:cNvPr>
          <p:cNvCxnSpPr>
            <a:cxnSpLocks/>
          </p:cNvCxnSpPr>
          <p:nvPr/>
        </p:nvCxnSpPr>
        <p:spPr>
          <a:xfrm>
            <a:off x="8777185" y="3175803"/>
            <a:ext cx="0" cy="506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72E9659-A612-42AF-BD2E-0E0616A1B50D}"/>
              </a:ext>
            </a:extLst>
          </p:cNvPr>
          <p:cNvCxnSpPr>
            <a:cxnSpLocks/>
          </p:cNvCxnSpPr>
          <p:nvPr/>
        </p:nvCxnSpPr>
        <p:spPr>
          <a:xfrm flipH="1">
            <a:off x="8478175" y="5113332"/>
            <a:ext cx="387787" cy="541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6" descr="Blender 3D modeling software | FREE | 3d software free, Blender, Software">
            <a:extLst>
              <a:ext uri="{FF2B5EF4-FFF2-40B4-BE49-F238E27FC236}">
                <a16:creationId xmlns:a16="http://schemas.microsoft.com/office/drawing/2014/main" id="{3E03354C-82A1-4D91-B635-A0725B6B7F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4" t="7518" r="20259" b="42942"/>
          <a:stretch/>
        </p:blipFill>
        <p:spPr bwMode="auto">
          <a:xfrm>
            <a:off x="7987877" y="3868975"/>
            <a:ext cx="1578616" cy="124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rchiCAD vs. Revit | CAD Software Compared | Scan2CAD">
            <a:extLst>
              <a:ext uri="{FF2B5EF4-FFF2-40B4-BE49-F238E27FC236}">
                <a16:creationId xmlns:a16="http://schemas.microsoft.com/office/drawing/2014/main" id="{CA2FFA58-3003-4540-97E0-960E10D0CD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66" t="27148" r="9516" b="30052"/>
          <a:stretch/>
        </p:blipFill>
        <p:spPr bwMode="auto">
          <a:xfrm>
            <a:off x="8998940" y="5800687"/>
            <a:ext cx="1083075" cy="937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ArchiCAD vs. Revit | CAD Software Compared | Scan2CAD">
            <a:extLst>
              <a:ext uri="{FF2B5EF4-FFF2-40B4-BE49-F238E27FC236}">
                <a16:creationId xmlns:a16="http://schemas.microsoft.com/office/drawing/2014/main" id="{E4D48947-8203-4B84-81EE-360C972C28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9" t="27148" r="56883" b="30051"/>
          <a:stretch/>
        </p:blipFill>
        <p:spPr bwMode="auto">
          <a:xfrm>
            <a:off x="7713407" y="5800687"/>
            <a:ext cx="1091953" cy="937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3E0F510-8A67-4E4A-9D58-43F0854A2E25}"/>
              </a:ext>
            </a:extLst>
          </p:cNvPr>
          <p:cNvCxnSpPr>
            <a:cxnSpLocks/>
          </p:cNvCxnSpPr>
          <p:nvPr/>
        </p:nvCxnSpPr>
        <p:spPr>
          <a:xfrm>
            <a:off x="8998940" y="5131007"/>
            <a:ext cx="446901" cy="524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273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8AF08A-244B-443E-8536-E3F51EE5D0B0}"/>
              </a:ext>
            </a:extLst>
          </p:cNvPr>
          <p:cNvSpPr txBox="1"/>
          <p:nvPr/>
        </p:nvSpPr>
        <p:spPr>
          <a:xfrm>
            <a:off x="248265" y="112991"/>
            <a:ext cx="746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PROCEDURAL MODELING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26B708-52A2-4428-B892-796897F98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412" y="842962"/>
            <a:ext cx="7877175" cy="51720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35AA75-1F2F-42C0-8EBA-C8C8DDC19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412" y="842962"/>
            <a:ext cx="7877175" cy="517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42B129-3BF1-4BD4-A59E-0C71A3A365B6}"/>
              </a:ext>
            </a:extLst>
          </p:cNvPr>
          <p:cNvSpPr txBox="1"/>
          <p:nvPr/>
        </p:nvSpPr>
        <p:spPr>
          <a:xfrm>
            <a:off x="4279071" y="6602254"/>
            <a:ext cx="77352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https://community.osarch.org/discussion/comment/2489/#Comment_2489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B6BDA9-16B5-42C2-9A6E-07E9421D3A1D}"/>
              </a:ext>
            </a:extLst>
          </p:cNvPr>
          <p:cNvSpPr txBox="1"/>
          <p:nvPr/>
        </p:nvSpPr>
        <p:spPr>
          <a:xfrm>
            <a:off x="5915848" y="6365558"/>
            <a:ext cx="6098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Source: </a:t>
            </a:r>
            <a:r>
              <a:rPr lang="en-US" sz="1000" dirty="0" err="1"/>
              <a:t>brunopostle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58346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8AF08A-244B-443E-8536-E3F51EE5D0B0}"/>
              </a:ext>
            </a:extLst>
          </p:cNvPr>
          <p:cNvSpPr txBox="1"/>
          <p:nvPr/>
        </p:nvSpPr>
        <p:spPr>
          <a:xfrm>
            <a:off x="248265" y="112991"/>
            <a:ext cx="746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GENERATIVE TOWER DESIGN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2087E04-D5F8-4F21-A6B7-D14342B2F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53" y="1253331"/>
            <a:ext cx="5069778" cy="4667022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From Blender to BIM to design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80011C-20CF-4346-8C63-304E04B78ACE}"/>
              </a:ext>
            </a:extLst>
          </p:cNvPr>
          <p:cNvSpPr txBox="1"/>
          <p:nvPr/>
        </p:nvSpPr>
        <p:spPr>
          <a:xfrm>
            <a:off x="2192819" y="6445140"/>
            <a:ext cx="966774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https://www.youtube.com/watch?v=4LGw1g5sGEo&amp;feature=emb_logo&amp;ab_channel=UHStudio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5E1146-6F5F-4970-9417-83516603F7EC}"/>
              </a:ext>
            </a:extLst>
          </p:cNvPr>
          <p:cNvSpPr txBox="1"/>
          <p:nvPr/>
        </p:nvSpPr>
        <p:spPr>
          <a:xfrm>
            <a:off x="5678750" y="6132989"/>
            <a:ext cx="6098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Source: UH Studio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1F09A5-95B7-4CC6-85CB-C4ACC0891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2225938"/>
            <a:ext cx="495300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421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8AF08A-244B-443E-8536-E3F51EE5D0B0}"/>
              </a:ext>
            </a:extLst>
          </p:cNvPr>
          <p:cNvSpPr txBox="1"/>
          <p:nvPr/>
        </p:nvSpPr>
        <p:spPr>
          <a:xfrm>
            <a:off x="248265" y="112991"/>
            <a:ext cx="746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ENERGY SIMULATION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2087E04-D5F8-4F21-A6B7-D14342B2F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53" y="1253331"/>
            <a:ext cx="3184969" cy="4170925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Ladybug Tools is written in Python, which can be run on virtually any operating system and plugged into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any geometry engine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pip install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lbt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-ladybug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BDEB6A8-DB21-4351-BD24-5396D92F1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35" y="3559504"/>
            <a:ext cx="193357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output_qqeMnL.gif">
            <a:extLst>
              <a:ext uri="{FF2B5EF4-FFF2-40B4-BE49-F238E27FC236}">
                <a16:creationId xmlns:a16="http://schemas.microsoft.com/office/drawing/2014/main" id="{092AE9B3-A9A9-4873-9034-41CF4007064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036" y="1201268"/>
            <a:ext cx="8400396" cy="471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ED3A109-2405-4A36-9190-5C3495AAE73A}"/>
              </a:ext>
            </a:extLst>
          </p:cNvPr>
          <p:cNvSpPr/>
          <p:nvPr/>
        </p:nvSpPr>
        <p:spPr>
          <a:xfrm>
            <a:off x="3708746" y="6517001"/>
            <a:ext cx="840039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https://docs.google.com/presentation/d/1gP5rRtU_DMiP53koQZJrqHoN6q3zaKBEQDPk7CoUkEo/edit#slide=id.g4515a63eb8_0_622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9BEFA5-EDA7-4FCE-84A5-44AD5D80F7B0}"/>
              </a:ext>
            </a:extLst>
          </p:cNvPr>
          <p:cNvSpPr/>
          <p:nvPr/>
        </p:nvSpPr>
        <p:spPr>
          <a:xfrm>
            <a:off x="10230101" y="6270780"/>
            <a:ext cx="18790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/>
              <a:t>Mostapha</a:t>
            </a:r>
            <a:r>
              <a:rPr lang="en-US" sz="1000" dirty="0"/>
              <a:t> </a:t>
            </a:r>
            <a:r>
              <a:rPr lang="en-US" sz="1000" dirty="0" err="1"/>
              <a:t>Sadeghipour</a:t>
            </a:r>
            <a:r>
              <a:rPr lang="en-US" sz="1000" dirty="0"/>
              <a:t> </a:t>
            </a:r>
            <a:r>
              <a:rPr lang="en-US" sz="1000" dirty="0" err="1"/>
              <a:t>Roudsari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60921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8AF08A-244B-443E-8536-E3F51EE5D0B0}"/>
              </a:ext>
            </a:extLst>
          </p:cNvPr>
          <p:cNvSpPr txBox="1"/>
          <p:nvPr/>
        </p:nvSpPr>
        <p:spPr>
          <a:xfrm>
            <a:off x="210165" y="103466"/>
            <a:ext cx="746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ENERGY SIMULATION - OPTIONEERING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C23D09-9058-444A-834B-8AA30E962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169" y="1156804"/>
            <a:ext cx="8218682" cy="439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29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8AF08A-244B-443E-8536-E3F51EE5D0B0}"/>
              </a:ext>
            </a:extLst>
          </p:cNvPr>
          <p:cNvSpPr txBox="1"/>
          <p:nvPr/>
        </p:nvSpPr>
        <p:spPr>
          <a:xfrm>
            <a:off x="248265" y="112991"/>
            <a:ext cx="746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DAYLIGHT SIMULATION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2087E04-D5F8-4F21-A6B7-D14342B2F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53" y="1253331"/>
            <a:ext cx="3843183" cy="2802621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Honey bee is a Python library to create run and visualize the results of daylight and energy analysis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picture containing table, colorful, computer, beach&#10;&#10;Description automatically generated">
            <a:extLst>
              <a:ext uri="{FF2B5EF4-FFF2-40B4-BE49-F238E27FC236}">
                <a16:creationId xmlns:a16="http://schemas.microsoft.com/office/drawing/2014/main" id="{F4CE12C0-A6CC-49D4-8399-9912ADA4B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379" y="1253331"/>
            <a:ext cx="7940671" cy="4476553"/>
          </a:xfrm>
          <a:prstGeom prst="rect">
            <a:avLst/>
          </a:prstGeom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3EE81265-F85B-4D7B-9CF1-29FB47537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25" y="3089164"/>
            <a:ext cx="193357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4766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8AF08A-244B-443E-8536-E3F51EE5D0B0}"/>
              </a:ext>
            </a:extLst>
          </p:cNvPr>
          <p:cNvSpPr txBox="1"/>
          <p:nvPr/>
        </p:nvSpPr>
        <p:spPr>
          <a:xfrm>
            <a:off x="248265" y="112991"/>
            <a:ext cx="746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TAKEAWAY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2087E04-D5F8-4F21-A6B7-D14342B2F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52" y="1253331"/>
            <a:ext cx="5234447" cy="4667022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Python Makes it possible!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Showcase of how Python can support Architects and designers</a:t>
            </a:r>
          </a:p>
        </p:txBody>
      </p:sp>
      <p:pic>
        <p:nvPicPr>
          <p:cNvPr id="3" name="Picture 6" descr="Image result for python">
            <a:extLst>
              <a:ext uri="{FF2B5EF4-FFF2-40B4-BE49-F238E27FC236}">
                <a16:creationId xmlns:a16="http://schemas.microsoft.com/office/drawing/2014/main" id="{1B6027BB-3CB3-45AE-AA7E-91E3703B8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225" y="1888082"/>
            <a:ext cx="3081835" cy="308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0367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8AF08A-244B-443E-8536-E3F51EE5D0B0}"/>
              </a:ext>
            </a:extLst>
          </p:cNvPr>
          <p:cNvSpPr txBox="1"/>
          <p:nvPr/>
        </p:nvSpPr>
        <p:spPr>
          <a:xfrm>
            <a:off x="248265" y="112991"/>
            <a:ext cx="746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FUTURE OF PYTHON IN ARCHITECTURE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2087E04-D5F8-4F21-A6B7-D14342B2F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53" y="1253331"/>
            <a:ext cx="5069778" cy="4667022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On top of all that Python is a great  integrator of tools.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All data is fluid meaning you can take the data you want out of a given software and move it into another.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XML, CSV, HTML, JSON and other document formats can easily let you transfer data around.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73B95-4F03-4A7F-A8E9-4A2AF3FC2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0" y="4546944"/>
            <a:ext cx="6667500" cy="1819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696E3C-730A-4B0D-A4FF-702B6A7E77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1" r="892"/>
          <a:stretch/>
        </p:blipFill>
        <p:spPr>
          <a:xfrm>
            <a:off x="5975902" y="235353"/>
            <a:ext cx="5764696" cy="384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079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8AF08A-244B-443E-8536-E3F51EE5D0B0}"/>
              </a:ext>
            </a:extLst>
          </p:cNvPr>
          <p:cNvSpPr txBox="1"/>
          <p:nvPr/>
        </p:nvSpPr>
        <p:spPr>
          <a:xfrm>
            <a:off x="248265" y="112991"/>
            <a:ext cx="746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FUTURE OF PYTHON IN ARCHITECTURE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2087E04-D5F8-4F21-A6B7-D14342B2F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53" y="1253331"/>
            <a:ext cx="5069778" cy="4667022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On top of all that Python is a great 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integrator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of tools.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XML, CSV, HTML, JSON and other document formats can easily let you transfer data around.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Helps designers escape from enterprise software into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open source ecosystem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34AD7E-32C0-45D7-89F8-E83C00CC34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46"/>
          <a:stretch/>
        </p:blipFill>
        <p:spPr>
          <a:xfrm>
            <a:off x="5793317" y="1561685"/>
            <a:ext cx="5974429" cy="163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3369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8AF08A-244B-443E-8536-E3F51EE5D0B0}"/>
              </a:ext>
            </a:extLst>
          </p:cNvPr>
          <p:cNvSpPr txBox="1"/>
          <p:nvPr/>
        </p:nvSpPr>
        <p:spPr>
          <a:xfrm>
            <a:off x="248265" y="112991"/>
            <a:ext cx="746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PROGRAMMING SHOULD BE FUN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66631FA-BEA2-41BF-9058-A986B81BE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285" y="4409521"/>
            <a:ext cx="6023429" cy="176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The Monty Python Foot – London, England - Atlas Obscura">
            <a:extLst>
              <a:ext uri="{FF2B5EF4-FFF2-40B4-BE49-F238E27FC236}">
                <a16:creationId xmlns:a16="http://schemas.microsoft.com/office/drawing/2014/main" id="{ADB74228-30D2-4F54-A186-20F0F270A1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95"/>
          <a:stretch/>
        </p:blipFill>
        <p:spPr bwMode="auto">
          <a:xfrm>
            <a:off x="2889703" y="856343"/>
            <a:ext cx="6218011" cy="3671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9727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8AF08A-244B-443E-8536-E3F51EE5D0B0}"/>
              </a:ext>
            </a:extLst>
          </p:cNvPr>
          <p:cNvSpPr txBox="1"/>
          <p:nvPr/>
        </p:nvSpPr>
        <p:spPr>
          <a:xfrm>
            <a:off x="248265" y="112991"/>
            <a:ext cx="746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CONTRIBUTORS AND OPEN SOURCE PROJECTS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2087E04-D5F8-4F21-A6B7-D14342B2F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53" y="1253331"/>
            <a:ext cx="5069778" cy="4667022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Special Thanks to:</a:t>
            </a:r>
          </a:p>
          <a:p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Gui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Talarico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(Revit API docs, Revit Python Wrapper)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Ehsan Iran-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Nejad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pyRevit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Dimon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Moult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(Blender BIM)</a:t>
            </a:r>
          </a:p>
          <a:p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Mostapha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Sadeghipour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Roudsari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(Ladybug Tools)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Dynamo Team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5629F0B-DC8F-410E-B54A-79658B432185}"/>
              </a:ext>
            </a:extLst>
          </p:cNvPr>
          <p:cNvSpPr txBox="1">
            <a:spLocks/>
          </p:cNvSpPr>
          <p:nvPr/>
        </p:nvSpPr>
        <p:spPr>
          <a:xfrm>
            <a:off x="5632931" y="709985"/>
            <a:ext cx="6421416" cy="543803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Pattern Language -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https://www.patternlanguage.com/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Dynamo -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https://primer.dynamobim.org/10_Custom-Nodes/10-4_Python.html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Grasshopper -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https://developer.rhino3d.com/guides/rhinopython/your-first-python-script-in-grasshopper/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Revit Python Shell -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https://github.com/architecture-building-systems/revitpythonshell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Revit Python Wrapper -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https://revitpythonwrapper.readthedocs.io/en/latest/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Revit API docs -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https://www.revitapidocs.com/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PyRevit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https://www.notion.so/pyRevit-bd907d6292ed4ce997c46e84b6ef67a0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BlenderBIM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https://blenderbim.org/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ifcOpenShell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http://ifcopenshell.org/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Ladybug tools -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https://www.ladybug.tools/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8638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8AF08A-244B-443E-8536-E3F51EE5D0B0}"/>
              </a:ext>
            </a:extLst>
          </p:cNvPr>
          <p:cNvSpPr txBox="1"/>
          <p:nvPr/>
        </p:nvSpPr>
        <p:spPr>
          <a:xfrm>
            <a:off x="248265" y="112991"/>
            <a:ext cx="746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TAKEAWAY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2087E04-D5F8-4F21-A6B7-D14342B2F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53" y="1253331"/>
            <a:ext cx="5069778" cy="4667022"/>
          </a:xfrm>
        </p:spPr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Python Makes it possible!</a:t>
            </a:r>
          </a:p>
        </p:txBody>
      </p:sp>
      <p:pic>
        <p:nvPicPr>
          <p:cNvPr id="3" name="Picture 6" descr="Image result for python">
            <a:extLst>
              <a:ext uri="{FF2B5EF4-FFF2-40B4-BE49-F238E27FC236}">
                <a16:creationId xmlns:a16="http://schemas.microsoft.com/office/drawing/2014/main" id="{1B6027BB-3CB3-45AE-AA7E-91E3703B8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407" y="1888082"/>
            <a:ext cx="3081835" cy="308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6371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9477F65-D651-48F9-BD3E-C03F854DBBF1}"/>
              </a:ext>
            </a:extLst>
          </p:cNvPr>
          <p:cNvSpPr txBox="1">
            <a:spLocks/>
          </p:cNvSpPr>
          <p:nvPr/>
        </p:nvSpPr>
        <p:spPr>
          <a:xfrm>
            <a:off x="4433828" y="394531"/>
            <a:ext cx="3837038" cy="676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Thanks everyone!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296BB19-41C7-4466-9F60-E67AD37BCB70}"/>
              </a:ext>
            </a:extLst>
          </p:cNvPr>
          <p:cNvSpPr txBox="1">
            <a:spLocks/>
          </p:cNvSpPr>
          <p:nvPr/>
        </p:nvSpPr>
        <p:spPr>
          <a:xfrm>
            <a:off x="4433828" y="5966988"/>
            <a:ext cx="3837038" cy="6760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@tadeh_Hakopian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thakopian@gmail.com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272334-1E45-4FBC-8D71-E3980CFA3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981" y="4437249"/>
            <a:ext cx="4677310" cy="1060190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A4CF797B-9BB4-4406-9F4D-83AF607935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449" y="1587917"/>
            <a:ext cx="1894609" cy="189460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EC00937-2622-42BD-9CE7-90741BF595E3}"/>
              </a:ext>
            </a:extLst>
          </p:cNvPr>
          <p:cNvSpPr txBox="1">
            <a:spLocks/>
          </p:cNvSpPr>
          <p:nvPr/>
        </p:nvSpPr>
        <p:spPr>
          <a:xfrm>
            <a:off x="4937863" y="3460685"/>
            <a:ext cx="2877779" cy="50701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LINK TO LINKEDIN (NO RICK ROLLING – PROMISE!)</a:t>
            </a:r>
          </a:p>
          <a:p>
            <a:pPr marL="0" indent="0" algn="ctr">
              <a:buNone/>
            </a:pP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826518-0D17-4CAE-8B2F-8B952105C5AB}"/>
              </a:ext>
            </a:extLst>
          </p:cNvPr>
          <p:cNvSpPr/>
          <p:nvPr/>
        </p:nvSpPr>
        <p:spPr>
          <a:xfrm>
            <a:off x="7669604" y="1726797"/>
            <a:ext cx="4328497" cy="1962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Tadeh Hakopian Contact Information:</a:t>
            </a:r>
          </a:p>
          <a:p>
            <a:r>
              <a:rPr lang="en-US" sz="13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r>
              <a:rPr lang="en-US" sz="13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Twitter: </a:t>
            </a:r>
            <a:r>
              <a:rPr lang="en-US" sz="13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https://twitter.com/tadeh_hakopian</a:t>
            </a:r>
            <a:endParaRPr lang="en-US" sz="135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3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r>
              <a:rPr lang="en-US" sz="135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Linkedin</a:t>
            </a:r>
            <a:r>
              <a:rPr lang="en-US" sz="13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3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https://www.linkedin.com/in/thakopian/</a:t>
            </a:r>
            <a:endParaRPr lang="en-US" sz="135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3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r>
              <a:rPr lang="en-US" sz="135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sz="13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3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https://github.com/thakopian</a:t>
            </a:r>
            <a:endParaRPr lang="en-US" sz="135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35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3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Email: </a:t>
            </a:r>
            <a:r>
              <a:rPr lang="en-US" sz="13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thakopian@gmail.com</a:t>
            </a:r>
            <a:endParaRPr lang="en-US" sz="135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36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8AF08A-244B-443E-8536-E3F51EE5D0B0}"/>
              </a:ext>
            </a:extLst>
          </p:cNvPr>
          <p:cNvSpPr txBox="1"/>
          <p:nvPr/>
        </p:nvSpPr>
        <p:spPr>
          <a:xfrm>
            <a:off x="248265" y="112991"/>
            <a:ext cx="746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ARCHITECTS AND ARCHITECTS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2087E04-D5F8-4F21-A6B7-D14342B2F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53" y="1253331"/>
            <a:ext cx="5069778" cy="4667022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Christopher Alexander’s Pattern Language has been a big influence 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In a nutshell a pattern can be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reused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at any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without reinventing the whole process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Used by Building Architects and Software Architects as a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philosophy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for design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Common ground for systems architecture in both disciplines and a point of discussion</a:t>
            </a:r>
          </a:p>
        </p:txBody>
      </p:sp>
      <p:pic>
        <p:nvPicPr>
          <p:cNvPr id="4098" name="Picture 2" descr="Christopher Alexander - A Pattern Language">
            <a:extLst>
              <a:ext uri="{FF2B5EF4-FFF2-40B4-BE49-F238E27FC236}">
                <a16:creationId xmlns:a16="http://schemas.microsoft.com/office/drawing/2014/main" id="{C1E7543D-39FD-4382-9A85-11A4D830A9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20"/>
          <a:stretch/>
        </p:blipFill>
        <p:spPr bwMode="auto">
          <a:xfrm>
            <a:off x="5858359" y="1025916"/>
            <a:ext cx="2574683" cy="444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for post">
            <a:extLst>
              <a:ext uri="{FF2B5EF4-FFF2-40B4-BE49-F238E27FC236}">
                <a16:creationId xmlns:a16="http://schemas.microsoft.com/office/drawing/2014/main" id="{F5278D07-A033-4A1D-82E9-977788703B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69"/>
          <a:stretch/>
        </p:blipFill>
        <p:spPr bwMode="auto">
          <a:xfrm>
            <a:off x="9083970" y="842626"/>
            <a:ext cx="2353780" cy="479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4C75ED-C102-4CDB-8834-783F4A549B69}"/>
              </a:ext>
            </a:extLst>
          </p:cNvPr>
          <p:cNvSpPr txBox="1">
            <a:spLocks/>
          </p:cNvSpPr>
          <p:nvPr/>
        </p:nvSpPr>
        <p:spPr>
          <a:xfrm>
            <a:off x="6207157" y="5920353"/>
            <a:ext cx="1877086" cy="756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BUILDINGS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71B231-2B60-470E-82C2-B201F6CE73F9}"/>
              </a:ext>
            </a:extLst>
          </p:cNvPr>
          <p:cNvSpPr txBox="1">
            <a:spLocks/>
          </p:cNvSpPr>
          <p:nvPr/>
        </p:nvSpPr>
        <p:spPr>
          <a:xfrm>
            <a:off x="9322317" y="5920353"/>
            <a:ext cx="1877086" cy="756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SYSTEMS</a:t>
            </a:r>
          </a:p>
        </p:txBody>
      </p:sp>
    </p:spTree>
    <p:extLst>
      <p:ext uri="{BB962C8B-B14F-4D97-AF65-F5344CB8AC3E}">
        <p14:creationId xmlns:p14="http://schemas.microsoft.com/office/powerpoint/2010/main" val="2948772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994B0-916D-4610-BC18-91CE8FACD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53" y="1253331"/>
            <a:ext cx="3969398" cy="4667022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How Architecture works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Sketch an idea out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Elaborate and draw plans for your design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Update and keep going until you are done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Worked back when you only needed 20 drawing plans for a house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Not so great when you have 2000+ 30x40 inch sheets to make for today’s projects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Wasteful and limited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8AF08A-244B-443E-8536-E3F51EE5D0B0}"/>
              </a:ext>
            </a:extLst>
          </p:cNvPr>
          <p:cNvSpPr txBox="1"/>
          <p:nvPr/>
        </p:nvSpPr>
        <p:spPr>
          <a:xfrm>
            <a:off x="248265" y="112991"/>
            <a:ext cx="746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ARCHITECTURE TODAY</a:t>
            </a:r>
          </a:p>
        </p:txBody>
      </p:sp>
      <p:pic>
        <p:nvPicPr>
          <p:cNvPr id="1026" name="Picture 2" descr="Architect - Wikipedia">
            <a:extLst>
              <a:ext uri="{FF2B5EF4-FFF2-40B4-BE49-F238E27FC236}">
                <a16:creationId xmlns:a16="http://schemas.microsoft.com/office/drawing/2014/main" id="{53D4C2F7-CA5A-4A3E-AB8E-F47D9EA66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728420"/>
            <a:ext cx="4374689" cy="540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943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C0AF9D0-885F-4E34-BCAB-9EE55A338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889" y="1253331"/>
            <a:ext cx="8250111" cy="3771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8AF08A-244B-443E-8536-E3F51EE5D0B0}"/>
              </a:ext>
            </a:extLst>
          </p:cNvPr>
          <p:cNvSpPr txBox="1"/>
          <p:nvPr/>
        </p:nvSpPr>
        <p:spPr>
          <a:xfrm>
            <a:off x="248265" y="112991"/>
            <a:ext cx="746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PYTHON IN ARCHITECTURE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2087E04-D5F8-4F21-A6B7-D14342B2F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53" y="1253331"/>
            <a:ext cx="3969398" cy="4667022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Architects are getting more interested in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computational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design tools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Traditional methods of design and documentation are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not sufficient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for the needs of Architects today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Python has been the common ground for a lot of Designers to modify the software themselves</a:t>
            </a:r>
          </a:p>
        </p:txBody>
      </p:sp>
    </p:spTree>
    <p:extLst>
      <p:ext uri="{BB962C8B-B14F-4D97-AF65-F5344CB8AC3E}">
        <p14:creationId xmlns:p14="http://schemas.microsoft.com/office/powerpoint/2010/main" val="3360143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8AF08A-244B-443E-8536-E3F51EE5D0B0}"/>
              </a:ext>
            </a:extLst>
          </p:cNvPr>
          <p:cNvSpPr txBox="1"/>
          <p:nvPr/>
        </p:nvSpPr>
        <p:spPr>
          <a:xfrm>
            <a:off x="248265" y="112991"/>
            <a:ext cx="746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PYTHON IN ARCHITECTURE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2087E04-D5F8-4F21-A6B7-D14342B2F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53" y="1253331"/>
            <a:ext cx="3969398" cy="4667022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Design patterns with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Creating custom applications with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scripts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Patterns and Parametric designs possible through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computational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design</a:t>
            </a: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is increasingly used for both practical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scripting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and intensive design with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20F2861-AD4B-4E45-9D50-6C03C9AC5C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" t="5385" r="26362" b="51619"/>
          <a:stretch/>
        </p:blipFill>
        <p:spPr bwMode="auto">
          <a:xfrm>
            <a:off x="4528457" y="1222123"/>
            <a:ext cx="7506788" cy="294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B8856A-6CB4-4DAE-80ED-E0679815D2C3}"/>
              </a:ext>
            </a:extLst>
          </p:cNvPr>
          <p:cNvSpPr/>
          <p:nvPr/>
        </p:nvSpPr>
        <p:spPr>
          <a:xfrm>
            <a:off x="5362576" y="4910557"/>
            <a:ext cx="64323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Curtain Wall geometry using Diamond shapes configured in Python script for Rhino and Grasshopper</a:t>
            </a:r>
          </a:p>
        </p:txBody>
      </p:sp>
      <p:pic>
        <p:nvPicPr>
          <p:cNvPr id="8" name="Picture 8" descr="Prototyping 2018 | Introduction to Rhino and Grasshopper Workshop in  Kortrijk - News - McNeel Forum">
            <a:extLst>
              <a:ext uri="{FF2B5EF4-FFF2-40B4-BE49-F238E27FC236}">
                <a16:creationId xmlns:a16="http://schemas.microsoft.com/office/drawing/2014/main" id="{2297B15B-3736-44CD-A3BB-469ABED72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575" y="5635877"/>
            <a:ext cx="2192246" cy="89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24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8AF08A-244B-443E-8536-E3F51EE5D0B0}"/>
              </a:ext>
            </a:extLst>
          </p:cNvPr>
          <p:cNvSpPr txBox="1"/>
          <p:nvPr/>
        </p:nvSpPr>
        <p:spPr>
          <a:xfrm>
            <a:off x="248265" y="112991"/>
            <a:ext cx="746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BIM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2087E04-D5F8-4F21-A6B7-D14342B2F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53" y="1253331"/>
            <a:ext cx="5069778" cy="4667022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BIM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software is the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common data environment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for creating building components and documentation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model elements are embedded with parameter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to inform drawing information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Revit is the largest software install base for BIM with millions of world wide users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Can create 3D models, plans, documentations and drawings for building design and construction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Results in a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you can work with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 descr="No alternative text description for this image">
            <a:extLst>
              <a:ext uri="{FF2B5EF4-FFF2-40B4-BE49-F238E27FC236}">
                <a16:creationId xmlns:a16="http://schemas.microsoft.com/office/drawing/2014/main" id="{3098E138-4024-4FB5-A915-69CD968C6A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32" t="35684" r="3632" b="42529"/>
          <a:stretch/>
        </p:blipFill>
        <p:spPr bwMode="auto">
          <a:xfrm>
            <a:off x="7779926" y="399398"/>
            <a:ext cx="1991557" cy="93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0987ECC-610D-4392-8C3F-3E9DABC0F5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2"/>
          <a:stretch/>
        </p:blipFill>
        <p:spPr>
          <a:xfrm>
            <a:off x="6147978" y="2059451"/>
            <a:ext cx="4345412" cy="1889188"/>
          </a:xfrm>
          <a:prstGeom prst="rect">
            <a:avLst/>
          </a:prstGeom>
        </p:spPr>
      </p:pic>
      <p:pic>
        <p:nvPicPr>
          <p:cNvPr id="6146" name="Picture 2" descr="17.png">
            <a:extLst>
              <a:ext uri="{FF2B5EF4-FFF2-40B4-BE49-F238E27FC236}">
                <a16:creationId xmlns:a16="http://schemas.microsoft.com/office/drawing/2014/main" id="{6CC788FC-7132-4877-8EEA-D596B17633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23" t="7485" r="11226" b="5958"/>
          <a:stretch/>
        </p:blipFill>
        <p:spPr bwMode="auto">
          <a:xfrm>
            <a:off x="6770830" y="4367964"/>
            <a:ext cx="3000653" cy="237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B74ABD-947B-4886-9F67-FEBFAD33A910}"/>
              </a:ext>
            </a:extLst>
          </p:cNvPr>
          <p:cNvCxnSpPr>
            <a:cxnSpLocks/>
          </p:cNvCxnSpPr>
          <p:nvPr/>
        </p:nvCxnSpPr>
        <p:spPr>
          <a:xfrm>
            <a:off x="8271157" y="1444657"/>
            <a:ext cx="0" cy="506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1A90E8-48D2-431F-B0EF-2ADF5D3FAFA1}"/>
              </a:ext>
            </a:extLst>
          </p:cNvPr>
          <p:cNvCxnSpPr>
            <a:cxnSpLocks/>
          </p:cNvCxnSpPr>
          <p:nvPr/>
        </p:nvCxnSpPr>
        <p:spPr>
          <a:xfrm>
            <a:off x="8271157" y="3801473"/>
            <a:ext cx="0" cy="506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544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8AF08A-244B-443E-8536-E3F51EE5D0B0}"/>
              </a:ext>
            </a:extLst>
          </p:cNvPr>
          <p:cNvSpPr txBox="1"/>
          <p:nvPr/>
        </p:nvSpPr>
        <p:spPr>
          <a:xfrm>
            <a:off x="248265" y="112991"/>
            <a:ext cx="746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DYNAMO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2087E04-D5F8-4F21-A6B7-D14342B2F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53" y="1253331"/>
            <a:ext cx="4540879" cy="4667022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Dynamo is from Autodesk and is a Revit add in 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Dynamo can let you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interact with Revit API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using visual scripts and Python without using a SDK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Therefore it is a gateway for coding and opens up a lot of possibilities</a:t>
            </a:r>
          </a:p>
        </p:txBody>
      </p:sp>
      <p:pic>
        <p:nvPicPr>
          <p:cNvPr id="10" name="Picture 2" descr="No alternative text description for this image">
            <a:extLst>
              <a:ext uri="{FF2B5EF4-FFF2-40B4-BE49-F238E27FC236}">
                <a16:creationId xmlns:a16="http://schemas.microsoft.com/office/drawing/2014/main" id="{3098E138-4024-4FB5-A915-69CD968C6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863" y="1894473"/>
            <a:ext cx="4405876" cy="346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483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14110E9AC4D44DBDC5C37A26954099" ma:contentTypeVersion="13" ma:contentTypeDescription="Create a new document." ma:contentTypeScope="" ma:versionID="e38bdf497fa39068b1bc04e9aea4618c">
  <xsd:schema xmlns:xsd="http://www.w3.org/2001/XMLSchema" xmlns:xs="http://www.w3.org/2001/XMLSchema" xmlns:p="http://schemas.microsoft.com/office/2006/metadata/properties" xmlns:ns3="dadbda00-8f71-4377-b0cb-adc884e54043" xmlns:ns4="702d562c-0c40-4e45-803e-9e87def00db4" targetNamespace="http://schemas.microsoft.com/office/2006/metadata/properties" ma:root="true" ma:fieldsID="ed8d3be6ee6c2382009f5f3b431bc7bb" ns3:_="" ns4:_="">
    <xsd:import namespace="dadbda00-8f71-4377-b0cb-adc884e54043"/>
    <xsd:import namespace="702d562c-0c40-4e45-803e-9e87def00db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OCR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dbda00-8f71-4377-b0cb-adc884e540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2d562c-0c40-4e45-803e-9e87def00db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A323ED2-BC7B-42E9-8D91-DFCDAFEA19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adbda00-8f71-4377-b0cb-adc884e54043"/>
    <ds:schemaRef ds:uri="702d562c-0c40-4e45-803e-9e87def00db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93D5B39-EA6B-4F6C-90F4-5F04BC9F6D4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01B9E75-96AD-4CA6-8859-298FD3509941}">
  <ds:schemaRefs>
    <ds:schemaRef ds:uri="http://purl.org/dc/dcmitype/"/>
    <ds:schemaRef ds:uri="http://purl.org/dc/elements/1.1/"/>
    <ds:schemaRef ds:uri="702d562c-0c40-4e45-803e-9e87def00db4"/>
    <ds:schemaRef ds:uri="http://schemas.microsoft.com/office/2006/metadata/properties"/>
    <ds:schemaRef ds:uri="dadbda00-8f71-4377-b0cb-adc884e54043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4881</TotalTime>
  <Words>1205</Words>
  <Application>Microsoft Office PowerPoint</Application>
  <PresentationFormat>Widescreen</PresentationFormat>
  <Paragraphs>156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Aharoni</vt:lpstr>
      <vt:lpstr>Arial</vt:lpstr>
      <vt:lpstr>Calibri</vt:lpstr>
      <vt:lpstr>Calibri Light</vt:lpstr>
      <vt:lpstr>Office Theme</vt:lpstr>
      <vt:lpstr>Programming Your Way Up A Skyscraper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DYNAMO SCRIPT AUTOMATION </vt:lpstr>
      <vt:lpstr>SCRIPTS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IN ARCHITECTURE</dc:title>
  <dc:creator>Tadeh Hakopian</dc:creator>
  <cp:lastModifiedBy>Tadeh Hakopian</cp:lastModifiedBy>
  <cp:revision>3</cp:revision>
  <dcterms:created xsi:type="dcterms:W3CDTF">2020-08-27T16:19:24Z</dcterms:created>
  <dcterms:modified xsi:type="dcterms:W3CDTF">2022-02-04T00:06:55Z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0x010100E314110E9AC4D44DBDC5C37A26954099</vt:lpwstr>
  </property>
</Properties>
</file>